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97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4113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20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2967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01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03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6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2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2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7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6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44D67-0188-4752-8F43-FCB00EB76FE4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959A1A8-6C7A-4947-A8B0-6719334A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2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BE375-B133-48B7-8BAA-0F7410847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4.2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04689-C77D-4BEC-BAF2-10DE3C7036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TESTING OF SERIALIZABILITY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988117-6855-4E7B-A4CE-DD7BFF1C5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1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4"/>
    </mc:Choice>
    <mc:Fallback>
      <p:transition spd="slow" advTm="4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C24D1A-0225-480E-8ABC-FDE1E5DE9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073" y="-1736324"/>
            <a:ext cx="10520218" cy="857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9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9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9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9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Explanation: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Read(A):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T4,no subsequent writes to A, so no new edges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Read(C):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T4, no subsequent writes to C, so no new edges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Write(A):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A is subsequently read by T5, so add edge T4 → T5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Read(B):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T5,no subsequent writes to B, so no new edges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Write(C):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C is subsequently read by T6, so add edge T4 → T6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Write(B):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A is subsequently read by T6, so add edge T5 → T6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Write(C):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T6, no subsequent reads to C, so no new edges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Write(A):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T5, no subsequent reads to A, so no new edges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Write(B):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T6, no subsequent reads to B, so no new edges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DBMS Testing of Serializability">
            <a:extLst>
              <a:ext uri="{FF2B5EF4-FFF2-40B4-BE49-F238E27FC236}">
                <a16:creationId xmlns:a16="http://schemas.microsoft.com/office/drawing/2014/main" id="{EFB19501-4816-4CD6-BEA2-384AB180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77" y="225363"/>
            <a:ext cx="5397678" cy="396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FD793D-BCEF-4689-8B88-EA4A87622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2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98"/>
    </mc:Choice>
    <mc:Fallback>
      <p:transition spd="slow" advTm="7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74A6C-C660-4AAB-B5CE-F753EFF3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610B4B"/>
                </a:solidFill>
                <a:effectLst/>
                <a:latin typeface="erdana"/>
              </a:rPr>
              <a:t>Precedence graph for schedule S2:</a:t>
            </a:r>
            <a:br>
              <a:rPr lang="en-US" b="0" i="0" dirty="0">
                <a:solidFill>
                  <a:srgbClr val="610B4B"/>
                </a:solidFill>
                <a:effectLst/>
                <a:latin typeface="erdana"/>
              </a:rPr>
            </a:br>
            <a:endParaRPr lang="en-US" dirty="0"/>
          </a:p>
        </p:txBody>
      </p:sp>
      <p:pic>
        <p:nvPicPr>
          <p:cNvPr id="4098" name="Picture 2" descr="DBMS Testing of Serializability">
            <a:extLst>
              <a:ext uri="{FF2B5EF4-FFF2-40B4-BE49-F238E27FC236}">
                <a16:creationId xmlns:a16="http://schemas.microsoft.com/office/drawing/2014/main" id="{EC76B235-6BFC-4C32-8A0C-285F4DCFE7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2071903"/>
            <a:ext cx="372427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921CC9-0D8C-4AFA-9531-6960C8F1EA18}"/>
              </a:ext>
            </a:extLst>
          </p:cNvPr>
          <p:cNvSpPr txBox="1"/>
          <p:nvPr/>
        </p:nvSpPr>
        <p:spPr>
          <a:xfrm>
            <a:off x="1443180" y="4835344"/>
            <a:ext cx="8596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precedence graph for schedule S2 contains no cycle that's why ScheduleS2 is serializable.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C3D0D7-0EED-4EAA-859D-36FD3D747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6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1"/>
    </mc:Choice>
    <mc:Fallback>
      <p:transition spd="slow" advTm="1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33D8-7621-4A87-82AC-3A24FC3F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5" y="184728"/>
            <a:ext cx="9171709" cy="960582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610B38"/>
                </a:solidFill>
                <a:effectLst/>
                <a:latin typeface="erdana"/>
              </a:rPr>
              <a:t>Conflict Serializable Schedule</a:t>
            </a:r>
            <a:br>
              <a:rPr lang="en-US" b="0" i="0" dirty="0">
                <a:solidFill>
                  <a:srgbClr val="610B38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193A9-E4D8-4959-8C81-030A896D4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64" y="1293091"/>
            <a:ext cx="8876838" cy="4748271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 schedule is called conflict serializability if after swapping of non-conflicting operations, it can transform into a serial schedule.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schedule will be a conflict serializable if it is conflict equivalent to a serial schedule.</a:t>
            </a:r>
          </a:p>
          <a:p>
            <a:pPr algn="l"/>
            <a:r>
              <a:rPr lang="en-US" b="0" i="0">
                <a:solidFill>
                  <a:srgbClr val="610B38"/>
                </a:solidFill>
                <a:effectLst/>
                <a:latin typeface="erdana"/>
              </a:rPr>
              <a:t>Conflicting Operations</a:t>
            </a:r>
          </a:p>
          <a:p>
            <a:pPr algn="l"/>
            <a:r>
              <a:rPr lang="en-US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two operations become conflicting if all conditions satisfy: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Both belong to separate transactions.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They have the same data item.</a:t>
            </a:r>
          </a:p>
          <a:p>
            <a:pPr algn="l">
              <a:buFont typeface="+mj-lt"/>
              <a:buAutoNum type="arabicPeriod"/>
            </a:pPr>
            <a:r>
              <a:rPr lang="en-US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They contain at least one write operation.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596D4A-0D40-4AEB-BC70-58B1FAEC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0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32"/>
    </mc:Choice>
    <mc:Fallback>
      <p:transition spd="slow" advTm="4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BB6E1-6032-4C37-9826-520D83419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5018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610B4B"/>
                </a:solidFill>
                <a:effectLst/>
                <a:latin typeface="erdana"/>
              </a:rPr>
              <a:t>Example:</a:t>
            </a:r>
            <a:br>
              <a:rPr lang="en-US" b="0" i="0" dirty="0">
                <a:solidFill>
                  <a:srgbClr val="610B4B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AE7918C-5854-4EB7-8418-221D3B7D8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37" y="1900051"/>
            <a:ext cx="8858366" cy="367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Swapping is possible only if S1 and S2 are logically equal.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7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122" name="Picture 2" descr="DBMS Conflict Serializable Schedule">
            <a:extLst>
              <a:ext uri="{FF2B5EF4-FFF2-40B4-BE49-F238E27FC236}">
                <a16:creationId xmlns:a16="http://schemas.microsoft.com/office/drawing/2014/main" id="{DF6C63C8-98B4-4DF8-AF89-6C5A6E75E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3" y="2723278"/>
            <a:ext cx="9306321" cy="245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2D2D40-72B5-4EFC-8657-9F4AADF15BFB}"/>
              </a:ext>
            </a:extLst>
          </p:cNvPr>
          <p:cNvSpPr txBox="1"/>
          <p:nvPr/>
        </p:nvSpPr>
        <p:spPr>
          <a:xfrm>
            <a:off x="2182091" y="5477878"/>
            <a:ext cx="6100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Here, S1 = S2. That means it is non-conflict.</a:t>
            </a:r>
          </a:p>
          <a:p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195E85-AADD-4A65-8451-66E85D0B8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8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65"/>
    </mc:Choice>
    <mc:Fallback>
      <p:transition spd="slow" advTm="2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BMS Conflict Serializable Schedule">
            <a:extLst>
              <a:ext uri="{FF2B5EF4-FFF2-40B4-BE49-F238E27FC236}">
                <a16:creationId xmlns:a16="http://schemas.microsoft.com/office/drawing/2014/main" id="{7CB2AD5A-B9E4-41F2-913A-1287BF23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19" y="1500764"/>
            <a:ext cx="677949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4C829-E7E8-461C-8221-E1196125C57F}"/>
              </a:ext>
            </a:extLst>
          </p:cNvPr>
          <p:cNvSpPr txBox="1"/>
          <p:nvPr/>
        </p:nvSpPr>
        <p:spPr>
          <a:xfrm>
            <a:off x="2459181" y="4816825"/>
            <a:ext cx="6100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Here, S1 ≠ S2. That means it is conflict.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0FD9B2-2295-4F28-BCEA-688B9B372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8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1"/>
    </mc:Choice>
    <mc:Fallback>
      <p:transition spd="slow" advTm="1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AD78-A6DD-4551-93BB-5CDD19D1F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319258" cy="1006688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610B38"/>
                </a:solidFill>
                <a:effectLst/>
                <a:latin typeface="erdana"/>
              </a:rPr>
              <a:t>Schedule</a:t>
            </a:r>
            <a:br>
              <a:rPr lang="en-US" b="0" i="0" dirty="0">
                <a:solidFill>
                  <a:srgbClr val="610B38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133E0-55AC-4CCB-9992-23ACD279F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620" y="1508760"/>
            <a:ext cx="9745977" cy="4367108"/>
          </a:xfrm>
        </p:spPr>
        <p:txBody>
          <a:bodyPr>
            <a:norm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 series of operation from one transaction to another transaction is known as schedule. It is used to preserve the order of the operation in each of the individual transaction.</a:t>
            </a:r>
            <a:endParaRPr lang="en-US" sz="1800" dirty="0"/>
          </a:p>
        </p:txBody>
      </p:sp>
      <p:pic>
        <p:nvPicPr>
          <p:cNvPr id="1026" name="Picture 2" descr="DBMS Schedule">
            <a:extLst>
              <a:ext uri="{FF2B5EF4-FFF2-40B4-BE49-F238E27FC236}">
                <a16:creationId xmlns:a16="http://schemas.microsoft.com/office/drawing/2014/main" id="{B613FD15-8DB5-4457-97F3-E1558849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2727959"/>
            <a:ext cx="5739765" cy="26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E0531D-1C46-406E-93D4-EF23E5841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2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76"/>
    </mc:Choice>
    <mc:Fallback>
      <p:transition spd="slow" advTm="2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BF4F-169E-4890-9BE0-FDEB9ABB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69620"/>
            <a:ext cx="8801098" cy="899161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610B38"/>
                </a:solidFill>
                <a:effectLst/>
                <a:latin typeface="erdana"/>
              </a:rPr>
              <a:t>Serial Schedule</a:t>
            </a:r>
            <a:br>
              <a:rPr lang="en-US" b="0" i="0" dirty="0">
                <a:solidFill>
                  <a:srgbClr val="610B38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F81E6-D80C-4C64-8849-025A4F8E6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546860"/>
            <a:ext cx="9845039" cy="4329008"/>
          </a:xfrm>
        </p:spPr>
        <p:txBody>
          <a:bodyPr>
            <a:norm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serial schedule is a type of schedule where one transaction is executed completely before starting another transaction. In the serial schedule, when the first transaction completes its cycle, then the next transaction is executed.</a:t>
            </a:r>
          </a:p>
          <a:p>
            <a:pPr marL="0" indent="0">
              <a:buNone/>
            </a:pPr>
            <a:endParaRPr lang="en-US" sz="1400" b="1" i="0" dirty="0">
              <a:effectLst/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 b="1" i="0" dirty="0">
                <a:effectLst/>
                <a:latin typeface="verdana" panose="020B0604030504040204" pitchFamily="34" charset="0"/>
              </a:rPr>
              <a:t>For example: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Suppose there are two transactions T1 and T2 which have some operations. If it has no interleaving of operations, then there are the following two possible outcomes:</a:t>
            </a:r>
          </a:p>
          <a:p>
            <a:pPr algn="l"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Execute all the operations of T1 which was followed by all the operations of T2.</a:t>
            </a:r>
          </a:p>
          <a:p>
            <a:pPr algn="l"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Execute all the operations of T1 which was followed by all the operations of T2.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 the given (a) figure, Schedule A shows the serial schedule where T1 followed by T2.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 the given (b) figure, Schedule B shows the serial schedule where T2 followed by T1.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FFFA28-6D78-4364-88C3-69A7BC034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93"/>
    </mc:Choice>
    <mc:Fallback>
      <p:transition spd="slow" advTm="69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2D78-C426-4FF2-8ACC-75F7FFB1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610B38"/>
                </a:solidFill>
                <a:effectLst/>
                <a:latin typeface="erdana"/>
              </a:rPr>
              <a:t>Non-serial Schedule</a:t>
            </a:r>
            <a:br>
              <a:rPr lang="en-US" b="0" i="0" dirty="0">
                <a:solidFill>
                  <a:srgbClr val="610B38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C9938-A7E3-430F-95BD-67BE76760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If interleaving of operations is allowed, then there will be non-serial schedule.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It contains many possible orders in which the system can execute the individual operations of the transactions.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 the given figure (c) and (d), Schedule C and Schedule D are the non-serial schedules. It has interleaving of operations.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DC0ABD-5DF5-46E9-AFCA-74A97D5AD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19"/>
    </mc:Choice>
    <mc:Fallback>
      <p:transition spd="slow" advTm="30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96E1-323C-4E29-AEC0-1E52D8B9C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93421"/>
            <a:ext cx="5554978" cy="769620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610B38"/>
                </a:solidFill>
                <a:effectLst/>
                <a:latin typeface="erdana"/>
              </a:rPr>
              <a:t>Serializable schedule</a:t>
            </a:r>
            <a:br>
              <a:rPr lang="en-US" b="0" i="0" dirty="0">
                <a:solidFill>
                  <a:srgbClr val="610B38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997A7-9570-425E-B856-F8912D97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" y="1043939"/>
            <a:ext cx="10614660" cy="5120639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sz="1600" b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serializability of schedules is used to find non-serial schedules that allow the transaction to execute concurrently without interfering with one another.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It identifies which schedules are correct when executions of the transaction have interleaving of their operations</a:t>
            </a:r>
          </a:p>
          <a:p>
            <a:pPr marL="0" indent="0" algn="l">
              <a:buNone/>
            </a:pPr>
            <a:endParaRPr lang="en-US" sz="1400" b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 non-serial schedule will be serializable if its result is equal to the result of its transactions executed serially.</a:t>
            </a:r>
          </a:p>
          <a:p>
            <a:endParaRPr lang="en-US" dirty="0"/>
          </a:p>
        </p:txBody>
      </p:sp>
      <p:pic>
        <p:nvPicPr>
          <p:cNvPr id="2050" name="Picture 2" descr="DBMS Schedule">
            <a:extLst>
              <a:ext uri="{FF2B5EF4-FFF2-40B4-BE49-F238E27FC236}">
                <a16:creationId xmlns:a16="http://schemas.microsoft.com/office/drawing/2014/main" id="{88ABFED3-D878-4F6E-9FDD-D83332561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2" y="3189395"/>
            <a:ext cx="3520438" cy="288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BMS Schedule">
            <a:extLst>
              <a:ext uri="{FF2B5EF4-FFF2-40B4-BE49-F238E27FC236}">
                <a16:creationId xmlns:a16="http://schemas.microsoft.com/office/drawing/2014/main" id="{7B096244-3E5F-4E7F-B46E-5C6E78188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457" y="3101340"/>
            <a:ext cx="3729223" cy="301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D2CC59-11D9-4F0E-A17F-1560B3C3B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92"/>
    </mc:Choice>
    <mc:Fallback>
      <p:transition spd="slow" advTm="8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BMS Schedule">
            <a:extLst>
              <a:ext uri="{FF2B5EF4-FFF2-40B4-BE49-F238E27FC236}">
                <a16:creationId xmlns:a16="http://schemas.microsoft.com/office/drawing/2014/main" id="{AAF8781C-85F6-4052-9376-AF092B52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111568"/>
            <a:ext cx="421957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71B017F-C8D2-4532-890C-8FF8EFC2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60" y="-340770"/>
            <a:ext cx="4152900" cy="658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0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6" name="Picture 4" descr="DBMS Schedule">
            <a:extLst>
              <a:ext uri="{FF2B5EF4-FFF2-40B4-BE49-F238E27FC236}">
                <a16:creationId xmlns:a16="http://schemas.microsoft.com/office/drawing/2014/main" id="{10704C09-4947-4B49-A0CD-3EC26EB50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1" y="1111568"/>
            <a:ext cx="399097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B5FA28-DDF6-483B-B44B-EB7547C63354}"/>
              </a:ext>
            </a:extLst>
          </p:cNvPr>
          <p:cNvSpPr txBox="1"/>
          <p:nvPr/>
        </p:nvSpPr>
        <p:spPr>
          <a:xfrm>
            <a:off x="1411604" y="4265206"/>
            <a:ext cx="7800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Here,</a:t>
            </a:r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Schedule A and Schedule B are serial schedule.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Schedule C and Schedule D are Non-serial schedule.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244977-E069-46E2-85FE-4E04BCB66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1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37"/>
    </mc:Choice>
    <mc:Fallback>
      <p:transition spd="slow" advTm="55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A2082-8632-48E4-9B03-E155B01C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260" y="365761"/>
            <a:ext cx="7726680" cy="1447799"/>
          </a:xfrm>
        </p:spPr>
        <p:txBody>
          <a:bodyPr>
            <a:normAutofit fontScale="90000"/>
          </a:bodyPr>
          <a:lstStyle/>
          <a:p>
            <a:br>
              <a:rPr lang="en-US" b="0" i="0" dirty="0">
                <a:solidFill>
                  <a:srgbClr val="610B38"/>
                </a:solidFill>
                <a:effectLst/>
                <a:latin typeface="erdana"/>
              </a:rPr>
            </a:br>
            <a:r>
              <a:rPr lang="en-US" b="0" i="0" dirty="0">
                <a:solidFill>
                  <a:srgbClr val="610B38"/>
                </a:solidFill>
                <a:effectLst/>
                <a:latin typeface="erdana"/>
              </a:rPr>
              <a:t>Testing of Serializability</a:t>
            </a:r>
            <a:br>
              <a:rPr lang="en-US" b="0" i="0" dirty="0">
                <a:solidFill>
                  <a:srgbClr val="610B38"/>
                </a:solidFill>
                <a:effectLst/>
                <a:latin typeface="erdana"/>
              </a:rPr>
            </a:br>
            <a:endParaRPr lang="en-US" dirty="0"/>
          </a:p>
        </p:txBody>
      </p:sp>
      <p:pic>
        <p:nvPicPr>
          <p:cNvPr id="4100" name="Picture 4" descr="DBMS Testing of Serializability">
            <a:extLst>
              <a:ext uri="{FF2B5EF4-FFF2-40B4-BE49-F238E27FC236}">
                <a16:creationId xmlns:a16="http://schemas.microsoft.com/office/drawing/2014/main" id="{7E4C8179-2885-493D-A730-59AB901C2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0" y="4234816"/>
            <a:ext cx="32099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87D617-598B-4732-87C3-13EEA381668E}"/>
              </a:ext>
            </a:extLst>
          </p:cNvPr>
          <p:cNvSpPr txBox="1"/>
          <p:nvPr/>
        </p:nvSpPr>
        <p:spPr>
          <a:xfrm>
            <a:off x="708660" y="889845"/>
            <a:ext cx="986028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Serialization Graph is used to test the Serializability of a schedule.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Assume a schedule S. For S, we construct a graph known as precedence graph. This graph has a pair G = (V, E), where V consists a set of vertices, and E consists a set of edges. The set of vertices is used to contain all the transactions participating in the schedule. The set of edges is used to contain all edges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-&gt;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for which one of the three conditions holds: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Create a node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→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if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executes write (Q) before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executes read (Q).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Create a node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→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if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executes read (Q) before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executes write (Q).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Create a node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→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if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executes write (Q) before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executes write (Q).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3FD88-EE1E-47E4-B4D4-F08297A174E1}"/>
              </a:ext>
            </a:extLst>
          </p:cNvPr>
          <p:cNvSpPr txBox="1"/>
          <p:nvPr/>
        </p:nvSpPr>
        <p:spPr>
          <a:xfrm>
            <a:off x="1167765" y="5766112"/>
            <a:ext cx="9401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If a precedence graph contains a single edge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sz="1400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→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sz="1400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then all the instructions of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Ti</a:t>
            </a:r>
            <a:r>
              <a:rPr lang="en-US" sz="1400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are executed before the first instruction of </a:t>
            </a:r>
            <a:r>
              <a:rPr lang="en-US" sz="1400" b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Tj</a:t>
            </a:r>
            <a:r>
              <a:rPr lang="en-US" sz="1400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is executed.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If a precedence graph for schedule S contains a cycle, then S is non-serializable. If the precedence graph has no cycle, then S is known as serializable.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434EF6-E801-4FEC-A775-34FB4C388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96"/>
    </mc:Choice>
    <mc:Fallback>
      <p:transition spd="slow" advTm="11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7817E-C594-403C-84CA-6B76676C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50" y="184727"/>
            <a:ext cx="8318884" cy="748145"/>
          </a:xfrm>
        </p:spPr>
        <p:txBody>
          <a:bodyPr/>
          <a:lstStyle/>
          <a:p>
            <a:r>
              <a:rPr lang="en-US" b="1" i="0" dirty="0">
                <a:effectLst/>
                <a:latin typeface="verdana" panose="020B0604030504040204" pitchFamily="34" charset="0"/>
              </a:rPr>
              <a:t>For example:</a:t>
            </a:r>
            <a:endParaRPr lang="en-US" dirty="0"/>
          </a:p>
        </p:txBody>
      </p:sp>
      <p:pic>
        <p:nvPicPr>
          <p:cNvPr id="1026" name="Picture 2" descr="DBMS Testing of Serializability">
            <a:extLst>
              <a:ext uri="{FF2B5EF4-FFF2-40B4-BE49-F238E27FC236}">
                <a16:creationId xmlns:a16="http://schemas.microsoft.com/office/drawing/2014/main" id="{8338DD51-2BF9-4D3E-98DB-A423F02F47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09" y="808896"/>
            <a:ext cx="4599709" cy="288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51896-1D98-4A8B-85AB-E5F83751C2BA}"/>
              </a:ext>
            </a:extLst>
          </p:cNvPr>
          <p:cNvSpPr txBox="1"/>
          <p:nvPr/>
        </p:nvSpPr>
        <p:spPr>
          <a:xfrm>
            <a:off x="766618" y="3565235"/>
            <a:ext cx="90239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Explanation:</a:t>
            </a:r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Read(A):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T1, no subsequent writes to A, so no new edges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Read(B):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T2, no subsequent writes to B, so no new edges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Read(C):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T3, no subsequent writes to C, so no new edges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Write(B):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 is subsequently read by T3, so add edge T2 → T3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Write(C):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C is subsequently read by T1, so add edge T3 → T1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Write(A):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A is subsequently read by T2, so add edge T1 → T2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Write(A):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T2, no subsequent reads to A, so no new edges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Write(C):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T1, no subsequent reads to C, so no new edges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Write(B):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In T3, no subsequent reads to B, so no new edges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BBC21E-D4D2-4C3E-8904-F39FE8A85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3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97"/>
    </mc:Choice>
    <mc:Fallback>
      <p:transition spd="slow" advTm="7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0C65B-2638-402C-9F01-07CB5D2A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8909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610B4B"/>
                </a:solidFill>
                <a:effectLst/>
                <a:latin typeface="erdana"/>
              </a:rPr>
              <a:t>Precedence graph for schedule S1:</a:t>
            </a:r>
            <a:br>
              <a:rPr lang="en-US" b="0" i="0" dirty="0">
                <a:solidFill>
                  <a:srgbClr val="610B4B"/>
                </a:solidFill>
                <a:effectLst/>
                <a:latin typeface="erdana"/>
              </a:rPr>
            </a:b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F1408F4-BA87-4811-B8CE-13B2FFF97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18" y="2189130"/>
            <a:ext cx="13466618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5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 precedence graph for schedule S1 contains a cycle that's why Schedule S1 is non-serializable.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4" descr="DBMS Testing of Serializability">
            <a:extLst>
              <a:ext uri="{FF2B5EF4-FFF2-40B4-BE49-F238E27FC236}">
                <a16:creationId xmlns:a16="http://schemas.microsoft.com/office/drawing/2014/main" id="{98F7C557-CA5A-42E1-8615-E91AECBA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14" y="2063028"/>
            <a:ext cx="4072697" cy="28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74AE2E-2900-47AB-8B94-199A0D329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3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1"/>
    </mc:Choice>
    <mc:Fallback>
      <p:transition spd="slow" advTm="1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</TotalTime>
  <Words>1048</Words>
  <Application>Microsoft Office PowerPoint</Application>
  <PresentationFormat>Widescreen</PresentationFormat>
  <Paragraphs>70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erdana</vt:lpstr>
      <vt:lpstr>Trebuchet MS</vt:lpstr>
      <vt:lpstr>verdana</vt:lpstr>
      <vt:lpstr>verdana</vt:lpstr>
      <vt:lpstr>Wingdings 3</vt:lpstr>
      <vt:lpstr>Facet</vt:lpstr>
      <vt:lpstr>4.2</vt:lpstr>
      <vt:lpstr>Schedule </vt:lpstr>
      <vt:lpstr>Serial Schedule </vt:lpstr>
      <vt:lpstr>Non-serial Schedule </vt:lpstr>
      <vt:lpstr>Serializable schedule </vt:lpstr>
      <vt:lpstr>PowerPoint Presentation</vt:lpstr>
      <vt:lpstr> Testing of Serializability </vt:lpstr>
      <vt:lpstr>For example:</vt:lpstr>
      <vt:lpstr>Precedence graph for schedule S1: </vt:lpstr>
      <vt:lpstr>PowerPoint Presentation</vt:lpstr>
      <vt:lpstr>Precedence graph for schedule S2: </vt:lpstr>
      <vt:lpstr>Conflict Serializable Schedule </vt:lpstr>
      <vt:lpstr>Example: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4.2</dc:title>
  <dc:creator>garv joshi</dc:creator>
  <cp:lastModifiedBy>garv joshi</cp:lastModifiedBy>
  <cp:revision>11</cp:revision>
  <dcterms:created xsi:type="dcterms:W3CDTF">2020-10-29T05:22:16Z</dcterms:created>
  <dcterms:modified xsi:type="dcterms:W3CDTF">2020-10-30T07:22:15Z</dcterms:modified>
</cp:coreProperties>
</file>